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  <p:sldId id="266" r:id="rId7"/>
    <p:sldId id="267" r:id="rId8"/>
    <p:sldId id="260" r:id="rId9"/>
    <p:sldId id="268" r:id="rId10"/>
    <p:sldId id="263" r:id="rId11"/>
    <p:sldId id="265" r:id="rId12"/>
    <p:sldId id="275" r:id="rId13"/>
    <p:sldId id="276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F73B9B-58D8-4D9E-AE68-5F635EE8C514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26B9CC0-CAF9-41E5-A077-7C3FD469D8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8.1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Mathematical Modeling with Differential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</a:t>
            </a:r>
            <a:r>
              <a:rPr lang="en-US" dirty="0" smtClean="0">
                <a:solidFill>
                  <a:srgbClr val="FF0000"/>
                </a:solidFill>
              </a:rPr>
              <a:t>many important principles in the physical and social sciences involve rates of change</a:t>
            </a:r>
            <a:r>
              <a:rPr lang="en-US" dirty="0" smtClean="0"/>
              <a:t>, the principals </a:t>
            </a:r>
            <a:r>
              <a:rPr lang="en-US" dirty="0" smtClean="0">
                <a:solidFill>
                  <a:srgbClr val="FF0000"/>
                </a:solidFill>
              </a:rPr>
              <a:t>can often be modeled by differential equations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examples we will discuss now are:</a:t>
            </a:r>
          </a:p>
          <a:p>
            <a:pPr lvl="1"/>
            <a:r>
              <a:rPr lang="en-US" dirty="0" smtClean="0"/>
              <a:t>Uninhibited Population Growth</a:t>
            </a:r>
          </a:p>
          <a:p>
            <a:pPr lvl="1"/>
            <a:r>
              <a:rPr lang="en-US" dirty="0" smtClean="0"/>
              <a:t>Pharmacology</a:t>
            </a:r>
          </a:p>
          <a:p>
            <a:pPr lvl="1"/>
            <a:r>
              <a:rPr lang="en-US" dirty="0" smtClean="0"/>
              <a:t>Spread of Disease</a:t>
            </a:r>
          </a:p>
          <a:p>
            <a:pPr lvl="1"/>
            <a:r>
              <a:rPr lang="en-US" dirty="0" smtClean="0"/>
              <a:t>Newton’s Law of Cooling</a:t>
            </a:r>
          </a:p>
          <a:p>
            <a:pPr lvl="1"/>
            <a:r>
              <a:rPr lang="en-US" dirty="0" smtClean="0"/>
              <a:t>Vibrations of Springs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One of the simplest models of population growth is based on the observation that when </a:t>
            </a:r>
            <a:r>
              <a:rPr lang="en-US" dirty="0" smtClean="0">
                <a:solidFill>
                  <a:srgbClr val="FF0000"/>
                </a:solidFill>
              </a:rPr>
              <a:t>populations</a:t>
            </a:r>
            <a:r>
              <a:rPr lang="en-US" dirty="0" smtClean="0"/>
              <a:t> (people, plants, bacteria, and fruit flies for example) are </a:t>
            </a:r>
            <a:r>
              <a:rPr lang="en-US" dirty="0" smtClean="0">
                <a:solidFill>
                  <a:srgbClr val="FF0000"/>
                </a:solidFill>
              </a:rPr>
              <a:t>not constrained by environmental limitations, they tend to grow at a rate (called </a:t>
            </a:r>
            <a:r>
              <a:rPr lang="en-US" dirty="0" err="1" smtClean="0">
                <a:solidFill>
                  <a:srgbClr val="FF0000"/>
                </a:solidFill>
              </a:rPr>
              <a:t>dy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dt</a:t>
            </a:r>
            <a:r>
              <a:rPr lang="en-US" dirty="0" smtClean="0">
                <a:solidFill>
                  <a:srgbClr val="FF0000"/>
                </a:solidFill>
              </a:rPr>
              <a:t>) that is proportional to the size of the population</a:t>
            </a:r>
            <a:r>
              <a:rPr lang="en-US" dirty="0" smtClean="0"/>
              <a:t>-the larger the population, the more rapidly it grows.</a:t>
            </a:r>
          </a:p>
          <a:p>
            <a:r>
              <a:rPr lang="en-US" dirty="0" smtClean="0"/>
              <a:t>This is described by the differential equation: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dy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dt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ky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If you know the population at some point, we can obtain a formula for the population by solving the initial-value problem as we did on slide #9:</a:t>
            </a:r>
          </a:p>
          <a:p>
            <a:pPr lvl="1"/>
            <a:r>
              <a:rPr lang="en-US" dirty="0" err="1"/>
              <a:t>dy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 = </a:t>
            </a:r>
            <a:r>
              <a:rPr lang="en-US" dirty="0" err="1" smtClean="0"/>
              <a:t>ky</a:t>
            </a:r>
            <a:r>
              <a:rPr lang="en-US" dirty="0" smtClean="0"/>
              <a:t>,  y(0) = y0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Uninhibited Population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1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539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Uninhibited population growth is only reasonable as long as the size of a population is relatively small, </a:t>
            </a:r>
            <a:r>
              <a:rPr lang="en-US" dirty="0" smtClean="0">
                <a:solidFill>
                  <a:srgbClr val="FF0000"/>
                </a:solidFill>
              </a:rPr>
              <a:t>environmental effects become increasingly important as the population grows because an ecological system can only support a certain number of individuals, L</a:t>
            </a:r>
            <a:r>
              <a:rPr lang="en-US" dirty="0" smtClean="0"/>
              <a:t>.</a:t>
            </a:r>
          </a:p>
          <a:p>
            <a:r>
              <a:rPr lang="en-US" dirty="0" smtClean="0"/>
              <a:t>L is called the </a:t>
            </a:r>
            <a:r>
              <a:rPr lang="en-US" dirty="0" smtClean="0">
                <a:solidFill>
                  <a:srgbClr val="FF0000"/>
                </a:solidFill>
              </a:rPr>
              <a:t>carrying capacity </a:t>
            </a:r>
            <a:r>
              <a:rPr lang="en-US" dirty="0" smtClean="0"/>
              <a:t>of the system.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When the population (y) is bigger than the carrying capacity (</a:t>
            </a:r>
            <a:r>
              <a:rPr lang="en-US" dirty="0" smtClean="0">
                <a:solidFill>
                  <a:srgbClr val="FF0000"/>
                </a:solidFill>
              </a:rPr>
              <a:t>y&gt;L</a:t>
            </a:r>
            <a:r>
              <a:rPr lang="en-US" dirty="0" smtClean="0"/>
              <a:t>), the </a:t>
            </a:r>
            <a:r>
              <a:rPr lang="en-US" dirty="0" smtClean="0">
                <a:solidFill>
                  <a:srgbClr val="FF0000"/>
                </a:solidFill>
              </a:rPr>
              <a:t>population tends to decrease toward L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</a:t>
            </a:r>
            <a:r>
              <a:rPr lang="en-US" dirty="0" smtClean="0">
                <a:solidFill>
                  <a:srgbClr val="FF0000"/>
                </a:solidFill>
              </a:rPr>
              <a:t>y&lt;L</a:t>
            </a:r>
            <a:r>
              <a:rPr lang="en-US" dirty="0" smtClean="0"/>
              <a:t>, the population is below capacity and tends to </a:t>
            </a:r>
            <a:r>
              <a:rPr lang="en-US" dirty="0" smtClean="0">
                <a:solidFill>
                  <a:srgbClr val="FF0000"/>
                </a:solidFill>
              </a:rPr>
              <a:t>increase towards L</a:t>
            </a:r>
            <a:r>
              <a:rPr lang="en-US" dirty="0" smtClean="0"/>
              <a:t>.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When y=L, the population is in balance with the ecological systems and tends to remain stable.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Inhibited Population Growth;  Logistic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1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42943607"/>
                  </p:ext>
                </p:extLst>
              </p:nvPr>
            </p:nvGraphicFramePr>
            <p:xfrm>
              <a:off x="228600" y="2062509"/>
              <a:ext cx="8689023" cy="37313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96341"/>
                    <a:gridCol w="2896341"/>
                    <a:gridCol w="2896341"/>
                  </a:tblGrid>
                  <a:tr h="111252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Population</a:t>
                          </a:r>
                          <a:r>
                            <a:rPr lang="en-US" baseline="0" dirty="0" smtClean="0"/>
                            <a:t> (y) compared to carrying capacity (L) given y&gt;0 and L&gt;0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Ratio</a:t>
                          </a:r>
                          <a:r>
                            <a:rPr lang="en-US" baseline="0" dirty="0" smtClean="0"/>
                            <a:t> of population (y) to carrying capacity (L)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Population growth rate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is far below carrying capacity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uninhibited population growth when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is approx.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:r>
                            <a:rPr lang="en-US" dirty="0" smtClean="0"/>
                            <a:t>= </a:t>
                          </a:r>
                          <a:r>
                            <a:rPr lang="en-US" dirty="0" err="1" smtClean="0"/>
                            <a:t>ky</a:t>
                          </a:r>
                          <a:r>
                            <a:rPr lang="en-US" dirty="0" smtClean="0"/>
                            <a:t> approximately</a:t>
                          </a:r>
                          <a:endParaRPr lang="en-US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&lt;</a:t>
                          </a:r>
                          <a:r>
                            <a:rPr lang="en-US" dirty="0" smtClean="0"/>
                            <a:t> L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&lt;</a:t>
                          </a:r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:r>
                            <a:rPr lang="en-US" dirty="0" smtClean="0"/>
                            <a:t>&gt; 0,  increases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dirty="0" smtClean="0"/>
                            <a:t>&gt; 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&gt;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&lt; </a:t>
                          </a:r>
                          <a:r>
                            <a:rPr lang="en-US" dirty="0" smtClean="0"/>
                            <a:t>0,  decreases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=</a:t>
                          </a:r>
                          <a:r>
                            <a:rPr lang="en-US" dirty="0" smtClean="0"/>
                            <a:t> L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=1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= 0,  remains</a:t>
                          </a:r>
                          <a:r>
                            <a:rPr lang="en-US" baseline="0" dirty="0" smtClean="0"/>
                            <a:t> stable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42943607"/>
                  </p:ext>
                </p:extLst>
              </p:nvPr>
            </p:nvGraphicFramePr>
            <p:xfrm>
              <a:off x="228600" y="2062509"/>
              <a:ext cx="8689023" cy="37313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96341"/>
                    <a:gridCol w="2896341"/>
                    <a:gridCol w="2896341"/>
                  </a:tblGrid>
                  <a:tr h="111252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Population</a:t>
                          </a:r>
                          <a:r>
                            <a:rPr lang="en-US" baseline="0" dirty="0" smtClean="0"/>
                            <a:t> (y) compared to carrying capacity (L) given y&gt;0 and L&gt;0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Ratio</a:t>
                          </a:r>
                          <a:r>
                            <a:rPr lang="en-US" baseline="0" dirty="0" smtClean="0"/>
                            <a:t> of population (y) to carrying capacity (L)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Population growth rate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7608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is far below carrying capacity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211" t="-149600" r="-100000" b="-2448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11" t="-149600" b="-244800"/>
                          </a:stretch>
                        </a:blipFill>
                      </a:tcPr>
                    </a:tc>
                  </a:tr>
                  <a:tr h="73133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&lt;</a:t>
                          </a:r>
                          <a:r>
                            <a:rPr lang="en-US" dirty="0" smtClean="0"/>
                            <a:t> L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211" t="-260000" r="-100000" b="-1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11" t="-260000" b="-155000"/>
                          </a:stretch>
                        </a:blipFill>
                      </a:tcPr>
                    </a:tc>
                  </a:tr>
                  <a:tr h="4865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dirty="0" smtClean="0"/>
                            <a:t>&gt; 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211" t="-540000" r="-100000" b="-1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11" t="-540000" b="-1325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r>
                            <a:rPr lang="en-US" baseline="0" dirty="0" smtClean="0"/>
                            <a:t> =</a:t>
                          </a:r>
                          <a:r>
                            <a:rPr lang="en-US" dirty="0" smtClean="0"/>
                            <a:t> L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211" t="-487619" r="-1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11" t="-487619" b="-9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</a:t>
            </a:r>
            <a:r>
              <a:rPr lang="en-US" dirty="0"/>
              <a:t>Growth;  Logistic </a:t>
            </a:r>
            <a:r>
              <a:rPr lang="en-US" dirty="0" smtClean="0"/>
              <a:t>Model Mathematically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8600" y="5829747"/>
                <a:ext cx="8534400" cy="1045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 differential equation (“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the logistic differential equation</a:t>
                </a:r>
                <a:r>
                  <a:rPr lang="en-US" dirty="0" smtClean="0"/>
                  <a:t>”) that meets all of these requirements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k(1 -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𝐿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)y </a:t>
                </a:r>
                <a:r>
                  <a:rPr lang="en-US" dirty="0" smtClean="0"/>
                  <a:t>which can be determined by solving the initial-value problem given y(0) = y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.  </a:t>
                </a:r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829747"/>
                <a:ext cx="8534400" cy="1045286"/>
              </a:xfrm>
              <a:prstGeom prst="rect">
                <a:avLst/>
              </a:prstGeom>
              <a:blipFill rotWithShape="1">
                <a:blip r:embed="rId3"/>
                <a:stretch>
                  <a:fillRect l="-643" t="-2907"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5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When a drug is administered to an individual, it enters the bloodstream and then is absorbed by the body over time.</a:t>
                </a:r>
              </a:p>
              <a:p>
                <a:r>
                  <a:rPr lang="en-US" dirty="0" smtClean="0"/>
                  <a:t>Research shows that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amount of the drug </a:t>
                </a:r>
                <a:r>
                  <a:rPr lang="en-US" dirty="0" smtClean="0"/>
                  <a:t>in the bloodstream tends to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decrease proportionately </a:t>
                </a:r>
                <a:r>
                  <a:rPr lang="en-US" dirty="0" smtClean="0"/>
                  <a:t>to the amount of the drug present.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,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943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Pharmacology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7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362200"/>
                <a:ext cx="7408333" cy="43434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When a disease begins to spread in a population of L individuals, the rate at which the disease spreads will depend upon how many individuals are already affected (y) and how many are not (L-y).</a:t>
                </a:r>
              </a:p>
              <a:p>
                <a:pPr lvl="1"/>
                <a:r>
                  <a:rPr lang="en-US" dirty="0" smtClean="0"/>
                  <a:t>As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more individuals are affected</a:t>
                </a:r>
                <a:r>
                  <a:rPr lang="en-US" dirty="0" smtClean="0"/>
                  <a:t>, the opportunity to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spread the disease tends to increase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At the same time, there are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fewer individuals who are not affected</a:t>
                </a:r>
                <a:r>
                  <a:rPr lang="en-US" dirty="0" smtClean="0"/>
                  <a:t> so the opportunity to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spread decreases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This produces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conflicting influences </a:t>
                </a:r>
                <a:r>
                  <a:rPr lang="en-US" dirty="0" smtClean="0"/>
                  <a:t>on the rate at which the disease spreads.</a:t>
                </a:r>
              </a:p>
              <a:p>
                <a:r>
                  <a:rPr lang="en-US" dirty="0" smtClean="0"/>
                  <a:t>Mathematical Model: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ky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(L – y)			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Note:  this can be viewed as a logistic model when rewritten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362200"/>
                <a:ext cx="7408333" cy="4343400"/>
              </a:xfrm>
              <a:blipFill rotWithShape="1">
                <a:blip r:embed="rId2"/>
                <a:stretch>
                  <a:fillRect l="-1152" t="-2809" b="-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Spread of </a:t>
            </a:r>
            <a:r>
              <a:rPr lang="en-US" dirty="0" smtClean="0"/>
              <a:t>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5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If a hot object is placed into a cool environment, it will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cool at a rate proportional to the difference in temperature between the object T and the environment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Mathematical Model: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k(T </a:t>
                </a:r>
                <a:r>
                  <a:rPr lang="en-US" dirty="0">
                    <a:solidFill>
                      <a:srgbClr val="FF0000"/>
                    </a:solidFill>
                  </a:rPr>
                  <a:t>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)	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Similarly, if a cold object is placed into a warm environment, the object will warm at a rate that is proportional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to the difference in temperature between the object T and the environment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23" t="-2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Newton’s Law of </a:t>
            </a:r>
            <a:r>
              <a:rPr lang="en-US" dirty="0" smtClean="0"/>
              <a:t>Cooling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If a block of mass m is attached to the end of a horizontal spring and is pulled beyond its natural position and released, Hooke’s Law gives us the restoring force –</a:t>
                </a:r>
                <a:r>
                  <a:rPr lang="en-US" dirty="0" err="1" smtClean="0"/>
                  <a:t>kx</a:t>
                </a:r>
                <a:r>
                  <a:rPr lang="en-US" dirty="0" smtClean="0"/>
                  <a:t>(t) (pictures on page 565).</a:t>
                </a:r>
              </a:p>
              <a:p>
                <a:r>
                  <a:rPr lang="en-US" dirty="0" smtClean="0"/>
                  <a:t>Newton’s Second Law of Motion leads us to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restoring force being equal to the product of the mass and the acceleration of the mass </a:t>
                </a:r>
                <a:r>
                  <a:rPr lang="en-US" dirty="0" smtClean="0"/>
                  <a:t>(second derivative).</a:t>
                </a:r>
              </a:p>
              <a:p>
                <a:r>
                  <a:rPr lang="en-US" dirty="0" smtClean="0"/>
                  <a:t>Mathematical Model: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m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b="0" i="1" baseline="3000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𝑑𝑡</m:t>
                        </m:r>
                        <m:r>
                          <a:rPr lang="en-US" b="0" i="1" baseline="3000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𝑘𝑥</m:t>
                    </m:r>
                  </m:oMath>
                </a14:m>
                <a:endParaRPr lang="en-US" b="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r>
                  <a:rPr lang="en-US" dirty="0" smtClean="0"/>
                  <a:t>Since this is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second order differential equation for x, we need two conditions to solve: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x’(0) = 0</a:t>
                </a:r>
                <a:r>
                  <a:rPr lang="en-US" dirty="0" smtClean="0"/>
                  <a:t>.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23" t="-2297" r="-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Vibrations of </a:t>
            </a:r>
            <a:r>
              <a:rPr lang="en-US" dirty="0" smtClean="0"/>
              <a:t>Springs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Calculus,10/E</a:t>
            </a:r>
            <a:r>
              <a:rPr lang="en-US" dirty="0" smtClean="0"/>
              <a:t> by Howard Anton, Irl Bivens,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Many fundamental laws of science and engineering can be expressed in terms of differential equations.</a:t>
            </a:r>
          </a:p>
          <a:p>
            <a:r>
              <a:rPr lang="en-US" dirty="0" smtClean="0"/>
              <a:t>We introduced the concept last class, today we will go into more detail.</a:t>
            </a:r>
          </a:p>
          <a:p>
            <a:r>
              <a:rPr lang="en-US" dirty="0" smtClean="0"/>
              <a:t>We will discuss some important mathematical models that involve differential equations, and discuss some methods for solving and approximating solutions of some basic differential equations.</a:t>
            </a:r>
          </a:p>
          <a:p>
            <a:r>
              <a:rPr lang="en-US" dirty="0" smtClean="0"/>
              <a:t>Note:  There are entire courses in college devoted to differential equations.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differential equation is an equation involving one or more derivatives of an unknown function </a:t>
            </a:r>
            <a:r>
              <a:rPr lang="en-US" dirty="0" smtClean="0"/>
              <a:t>(we will use y = y(x) unless it is a function of time, for which we will use y = y(t)).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order of a differential equation </a:t>
            </a:r>
            <a:r>
              <a:rPr lang="en-US" dirty="0" smtClean="0"/>
              <a:t>is the order of the highest derivative that it contains.</a:t>
            </a:r>
          </a:p>
          <a:p>
            <a:r>
              <a:rPr lang="en-US" dirty="0" smtClean="0"/>
              <a:t>In the table at the right, for example,</a:t>
            </a:r>
          </a:p>
          <a:p>
            <a:pPr marL="0" indent="0">
              <a:buNone/>
            </a:pPr>
            <a:r>
              <a:rPr lang="en-US" dirty="0" smtClean="0"/>
              <a:t>    the highest order derivative in the last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equation y” + y’ = cos t is y” comes from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the </a:t>
            </a:r>
            <a:r>
              <a:rPr lang="en-US" dirty="0" smtClean="0">
                <a:solidFill>
                  <a:srgbClr val="FF0000"/>
                </a:solidFill>
              </a:rPr>
              <a:t>y” term</a:t>
            </a:r>
            <a:r>
              <a:rPr lang="en-US" dirty="0" smtClean="0"/>
              <a:t>.  Therefore, the </a:t>
            </a:r>
            <a:r>
              <a:rPr lang="en-US" dirty="0" smtClean="0">
                <a:solidFill>
                  <a:srgbClr val="FF0000"/>
                </a:solidFill>
              </a:rPr>
              <a:t>order is 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since it is the </a:t>
            </a:r>
            <a:r>
              <a:rPr lang="en-US" dirty="0" smtClean="0">
                <a:solidFill>
                  <a:srgbClr val="FF0000"/>
                </a:solidFill>
              </a:rPr>
              <a:t>second derivative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729" y="4084637"/>
            <a:ext cx="2576513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3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function y = y(x) is </a:t>
            </a:r>
            <a:r>
              <a:rPr lang="en-US" b="1" i="1" u="sng" dirty="0" smtClean="0">
                <a:solidFill>
                  <a:srgbClr val="FF0000"/>
                </a:solidFill>
              </a:rPr>
              <a:t>a</a:t>
            </a:r>
            <a:r>
              <a:rPr lang="en-US" b="1" i="1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solution</a:t>
            </a:r>
            <a:r>
              <a:rPr lang="en-US" dirty="0" smtClean="0"/>
              <a:t> of a differential equation on an open interval if the </a:t>
            </a:r>
            <a:r>
              <a:rPr lang="en-US" dirty="0" smtClean="0">
                <a:solidFill>
                  <a:srgbClr val="FF0000"/>
                </a:solidFill>
              </a:rPr>
              <a:t>equation is satisfied</a:t>
            </a:r>
            <a:r>
              <a:rPr lang="en-US" dirty="0" smtClean="0"/>
              <a:t> identically on the interval </a:t>
            </a:r>
            <a:r>
              <a:rPr lang="en-US" dirty="0" smtClean="0">
                <a:solidFill>
                  <a:srgbClr val="FF0000"/>
                </a:solidFill>
              </a:rPr>
              <a:t>when y and its derivatives are substituted into the equation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Example:  </a:t>
            </a:r>
            <a:r>
              <a:rPr lang="en-US" dirty="0" smtClean="0">
                <a:solidFill>
                  <a:srgbClr val="00B0F0"/>
                </a:solidFill>
              </a:rPr>
              <a:t>y = e </a:t>
            </a:r>
            <a:r>
              <a:rPr lang="en-US" baseline="30000" dirty="0" smtClean="0">
                <a:solidFill>
                  <a:srgbClr val="00B0F0"/>
                </a:solidFill>
              </a:rPr>
              <a:t>2x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is a solution of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dy</a:t>
            </a:r>
            <a:r>
              <a:rPr lang="en-US" dirty="0" smtClean="0">
                <a:solidFill>
                  <a:schemeClr val="accent3"/>
                </a:solidFill>
              </a:rPr>
              <a:t>/dx – y = </a:t>
            </a:r>
            <a:r>
              <a:rPr lang="en-US" dirty="0">
                <a:solidFill>
                  <a:schemeClr val="accent3"/>
                </a:solidFill>
              </a:rPr>
              <a:t>e </a:t>
            </a:r>
            <a:r>
              <a:rPr lang="en-US" baseline="30000" dirty="0">
                <a:solidFill>
                  <a:schemeClr val="accent3"/>
                </a:solidFill>
              </a:rPr>
              <a:t>2x</a:t>
            </a:r>
            <a:r>
              <a:rPr lang="en-US" dirty="0">
                <a:solidFill>
                  <a:schemeClr val="accent3"/>
                </a:solidFill>
              </a:rPr>
              <a:t>  </a:t>
            </a:r>
            <a:r>
              <a:rPr lang="en-US" dirty="0" smtClean="0"/>
              <a:t>because it “works” when we substitute </a:t>
            </a:r>
            <a:r>
              <a:rPr lang="en-US" dirty="0"/>
              <a:t>y = 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 and its derivative </a:t>
            </a:r>
            <a:r>
              <a:rPr lang="en-US" dirty="0" err="1" smtClean="0">
                <a:solidFill>
                  <a:srgbClr val="FFC000"/>
                </a:solidFill>
              </a:rPr>
              <a:t>dy</a:t>
            </a:r>
            <a:r>
              <a:rPr lang="en-US" dirty="0" smtClean="0">
                <a:solidFill>
                  <a:srgbClr val="FFC000"/>
                </a:solidFill>
              </a:rPr>
              <a:t>/dx = </a:t>
            </a:r>
            <a:r>
              <a:rPr lang="en-US" dirty="0">
                <a:solidFill>
                  <a:srgbClr val="FFC000"/>
                </a:solidFill>
              </a:rPr>
              <a:t>e </a:t>
            </a:r>
            <a:r>
              <a:rPr lang="en-US" baseline="30000" dirty="0">
                <a:solidFill>
                  <a:srgbClr val="FFC000"/>
                </a:solidFill>
              </a:rPr>
              <a:t>2x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 * 2</a:t>
            </a:r>
            <a:r>
              <a:rPr lang="en-US" dirty="0" smtClean="0"/>
              <a:t> (don’t forget chain rule).</a:t>
            </a:r>
          </a:p>
          <a:p>
            <a:pPr lvl="1"/>
            <a:r>
              <a:rPr lang="en-US" dirty="0" err="1">
                <a:solidFill>
                  <a:srgbClr val="92D050"/>
                </a:solidFill>
              </a:rPr>
              <a:t>dy</a:t>
            </a:r>
            <a:r>
              <a:rPr lang="en-US" dirty="0">
                <a:solidFill>
                  <a:srgbClr val="92D050"/>
                </a:solidFill>
              </a:rPr>
              <a:t>/dx – y = e </a:t>
            </a:r>
            <a:r>
              <a:rPr lang="en-US" baseline="30000" dirty="0" smtClean="0">
                <a:solidFill>
                  <a:srgbClr val="92D050"/>
                </a:solidFill>
              </a:rPr>
              <a:t>2x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2</a:t>
            </a:r>
            <a:r>
              <a:rPr lang="en-US" dirty="0">
                <a:solidFill>
                  <a:srgbClr val="FFC000"/>
                </a:solidFill>
              </a:rPr>
              <a:t> e </a:t>
            </a:r>
            <a:r>
              <a:rPr lang="en-US" baseline="30000" dirty="0">
                <a:solidFill>
                  <a:srgbClr val="FFC000"/>
                </a:solidFill>
              </a:rPr>
              <a:t>2x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- 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e </a:t>
            </a:r>
            <a:r>
              <a:rPr lang="en-US" baseline="30000" dirty="0">
                <a:solidFill>
                  <a:srgbClr val="00B0F0"/>
                </a:solidFill>
              </a:rPr>
              <a:t>2x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/>
              <a:t> 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			substitution</a:t>
            </a:r>
          </a:p>
          <a:p>
            <a:pPr lvl="1"/>
            <a:r>
              <a:rPr lang="en-US" dirty="0"/>
              <a:t>2 e </a:t>
            </a:r>
            <a:r>
              <a:rPr lang="en-US" baseline="30000" dirty="0"/>
              <a:t>2x</a:t>
            </a:r>
            <a:r>
              <a:rPr lang="en-US" dirty="0"/>
              <a:t> -  </a:t>
            </a:r>
            <a:r>
              <a:rPr lang="en-US" dirty="0" smtClean="0"/>
              <a:t>1e </a:t>
            </a:r>
            <a:r>
              <a:rPr lang="en-US" baseline="30000" dirty="0"/>
              <a:t>2x</a:t>
            </a:r>
            <a:r>
              <a:rPr lang="en-US" dirty="0"/>
              <a:t>  =  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			put in coefficient 1</a:t>
            </a:r>
          </a:p>
          <a:p>
            <a:pPr lvl="1"/>
            <a:r>
              <a:rPr lang="en-US" dirty="0" smtClean="0"/>
              <a:t>	</a:t>
            </a:r>
            <a:r>
              <a:rPr lang="en-US" dirty="0"/>
              <a:t> 1e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/>
              <a:t> =  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			combine like terms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Solutions of Differential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75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662333" cy="44957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While we saw on the last slide that y </a:t>
            </a:r>
            <a:r>
              <a:rPr lang="en-US" dirty="0"/>
              <a:t>= e </a:t>
            </a:r>
            <a:r>
              <a:rPr lang="en-US" baseline="30000" dirty="0"/>
              <a:t>2x</a:t>
            </a:r>
            <a:r>
              <a:rPr lang="en-US" dirty="0"/>
              <a:t> is</a:t>
            </a:r>
            <a:r>
              <a:rPr lang="en-US" dirty="0">
                <a:solidFill>
                  <a:srgbClr val="FF0000"/>
                </a:solidFill>
              </a:rPr>
              <a:t> a </a:t>
            </a:r>
            <a:r>
              <a:rPr lang="en-US" dirty="0"/>
              <a:t>solution of </a:t>
            </a:r>
            <a:r>
              <a:rPr lang="en-US" dirty="0" err="1"/>
              <a:t>dy</a:t>
            </a:r>
            <a:r>
              <a:rPr lang="en-US" dirty="0"/>
              <a:t>/dx – y = e </a:t>
            </a:r>
            <a:r>
              <a:rPr lang="en-US" baseline="30000" dirty="0" smtClean="0"/>
              <a:t>2x</a:t>
            </a:r>
            <a:r>
              <a:rPr lang="en-US" dirty="0" smtClean="0"/>
              <a:t>, it is </a:t>
            </a:r>
            <a:r>
              <a:rPr lang="en-US" dirty="0" smtClean="0">
                <a:solidFill>
                  <a:srgbClr val="FF0000"/>
                </a:solidFill>
              </a:rPr>
              <a:t>not the only solution </a:t>
            </a:r>
            <a:r>
              <a:rPr lang="en-US" dirty="0" smtClean="0"/>
              <a:t>that “</a:t>
            </a:r>
            <a:r>
              <a:rPr lang="en-US" dirty="0"/>
              <a:t>works” when we substitute y </a:t>
            </a:r>
            <a:r>
              <a:rPr lang="en-US" dirty="0" smtClean="0"/>
              <a:t>and </a:t>
            </a:r>
            <a:r>
              <a:rPr lang="en-US" dirty="0"/>
              <a:t>its derivative </a:t>
            </a:r>
            <a:r>
              <a:rPr lang="en-US" dirty="0" err="1"/>
              <a:t>dy</a:t>
            </a:r>
            <a:r>
              <a:rPr lang="en-US" dirty="0"/>
              <a:t>/dx </a:t>
            </a:r>
            <a:r>
              <a:rPr lang="en-US" dirty="0" smtClean="0"/>
              <a:t>into </a:t>
            </a:r>
            <a:r>
              <a:rPr lang="en-US" dirty="0" err="1">
                <a:solidFill>
                  <a:srgbClr val="92D050"/>
                </a:solidFill>
              </a:rPr>
              <a:t>dy</a:t>
            </a:r>
            <a:r>
              <a:rPr lang="en-US" dirty="0">
                <a:solidFill>
                  <a:srgbClr val="92D050"/>
                </a:solidFill>
              </a:rPr>
              <a:t>/dx – y = e </a:t>
            </a:r>
            <a:r>
              <a:rPr lang="en-US" baseline="30000" dirty="0" smtClean="0">
                <a:solidFill>
                  <a:srgbClr val="92D050"/>
                </a:solidFill>
              </a:rPr>
              <a:t>2x</a:t>
            </a:r>
            <a:r>
              <a:rPr lang="en-US" dirty="0" smtClean="0">
                <a:solidFill>
                  <a:srgbClr val="92D050"/>
                </a:solidFill>
              </a:rPr>
              <a:t>.   </a:t>
            </a:r>
            <a:r>
              <a:rPr lang="en-US" dirty="0" smtClean="0">
                <a:solidFill>
                  <a:schemeClr val="accent1"/>
                </a:solidFill>
              </a:rPr>
              <a:t>y =  </a:t>
            </a:r>
            <a:r>
              <a:rPr lang="en-US" dirty="0">
                <a:solidFill>
                  <a:schemeClr val="accent1"/>
                </a:solidFill>
              </a:rPr>
              <a:t>e </a:t>
            </a:r>
            <a:r>
              <a:rPr lang="en-US" baseline="30000" dirty="0">
                <a:solidFill>
                  <a:schemeClr val="accent1"/>
                </a:solidFill>
              </a:rPr>
              <a:t>2x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+Ce </a:t>
            </a:r>
            <a:r>
              <a:rPr lang="en-US" baseline="30000" dirty="0" smtClean="0">
                <a:solidFill>
                  <a:schemeClr val="accent1"/>
                </a:solidFill>
              </a:rPr>
              <a:t>x</a:t>
            </a:r>
            <a:r>
              <a:rPr lang="en-US" dirty="0" smtClean="0">
                <a:solidFill>
                  <a:schemeClr val="accent1"/>
                </a:solidFill>
              </a:rPr>
              <a:t> 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general solution</a:t>
            </a:r>
            <a:r>
              <a:rPr lang="en-US" dirty="0" smtClean="0"/>
              <a:t>, see below) is also a solution for every real value of the constant C.</a:t>
            </a:r>
          </a:p>
          <a:p>
            <a:endParaRPr lang="en-US" dirty="0"/>
          </a:p>
          <a:p>
            <a:pPr lvl="1"/>
            <a:r>
              <a:rPr lang="en-US" dirty="0" err="1">
                <a:solidFill>
                  <a:srgbClr val="FFC000"/>
                </a:solidFill>
              </a:rPr>
              <a:t>dy</a:t>
            </a:r>
            <a:r>
              <a:rPr lang="en-US" dirty="0">
                <a:solidFill>
                  <a:srgbClr val="FFC000"/>
                </a:solidFill>
              </a:rPr>
              <a:t>/dx</a:t>
            </a:r>
            <a:r>
              <a:rPr lang="en-US" dirty="0">
                <a:solidFill>
                  <a:srgbClr val="92D050"/>
                </a:solidFill>
              </a:rPr>
              <a:t> – y = e </a:t>
            </a:r>
            <a:r>
              <a:rPr lang="en-US" baseline="30000" dirty="0">
                <a:solidFill>
                  <a:srgbClr val="92D050"/>
                </a:solidFill>
              </a:rPr>
              <a:t>2x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2 e </a:t>
            </a:r>
            <a:r>
              <a:rPr lang="en-US" baseline="30000" dirty="0">
                <a:solidFill>
                  <a:srgbClr val="FFC000"/>
                </a:solidFill>
              </a:rPr>
              <a:t>2x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 + </a:t>
            </a:r>
            <a:r>
              <a:rPr lang="en-US" dirty="0">
                <a:solidFill>
                  <a:srgbClr val="FFC000"/>
                </a:solidFill>
              </a:rPr>
              <a:t>Ce </a:t>
            </a:r>
            <a:r>
              <a:rPr lang="en-US" baseline="30000" dirty="0">
                <a:solidFill>
                  <a:srgbClr val="FFC000"/>
                </a:solidFill>
              </a:rPr>
              <a:t>x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–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e </a:t>
            </a:r>
            <a:r>
              <a:rPr lang="en-US" baseline="30000" dirty="0">
                <a:solidFill>
                  <a:schemeClr val="accent1"/>
                </a:solidFill>
              </a:rPr>
              <a:t>2x</a:t>
            </a:r>
            <a:r>
              <a:rPr lang="en-US" dirty="0">
                <a:solidFill>
                  <a:schemeClr val="accent1"/>
                </a:solidFill>
              </a:rPr>
              <a:t> +Ce </a:t>
            </a:r>
            <a:r>
              <a:rPr lang="en-US" baseline="30000" dirty="0" smtClean="0">
                <a:solidFill>
                  <a:schemeClr val="accent1"/>
                </a:solidFill>
              </a:rPr>
              <a:t>x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=  </a:t>
            </a:r>
            <a:r>
              <a:rPr lang="en-US" dirty="0"/>
              <a:t>e </a:t>
            </a:r>
            <a:r>
              <a:rPr lang="en-US" baseline="30000" dirty="0"/>
              <a:t>2x</a:t>
            </a:r>
            <a:r>
              <a:rPr lang="en-US" dirty="0"/>
              <a:t> 	</a:t>
            </a:r>
            <a:r>
              <a:rPr lang="en-US" dirty="0" smtClean="0"/>
              <a:t>substitution</a:t>
            </a:r>
            <a:endParaRPr lang="en-US" dirty="0"/>
          </a:p>
          <a:p>
            <a:pPr lvl="1"/>
            <a:r>
              <a:rPr lang="en-US" dirty="0"/>
              <a:t>2 e </a:t>
            </a:r>
            <a:r>
              <a:rPr lang="en-US" baseline="30000" dirty="0"/>
              <a:t>2x</a:t>
            </a:r>
            <a:r>
              <a:rPr lang="en-US" dirty="0"/>
              <a:t>  + Ce </a:t>
            </a:r>
            <a:r>
              <a:rPr lang="en-US" baseline="30000" dirty="0"/>
              <a:t>x</a:t>
            </a:r>
            <a:r>
              <a:rPr lang="en-US" dirty="0"/>
              <a:t> – </a:t>
            </a:r>
            <a:r>
              <a:rPr lang="en-US" dirty="0" smtClean="0"/>
              <a:t>1e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- Ce </a:t>
            </a:r>
            <a:r>
              <a:rPr lang="en-US" baseline="30000" dirty="0" smtClean="0"/>
              <a:t>x    </a:t>
            </a:r>
            <a:r>
              <a:rPr lang="en-US" dirty="0" smtClean="0"/>
              <a:t>=  </a:t>
            </a:r>
            <a:r>
              <a:rPr lang="en-US" dirty="0"/>
              <a:t>e </a:t>
            </a:r>
            <a:r>
              <a:rPr lang="en-US" baseline="30000" dirty="0"/>
              <a:t>2x</a:t>
            </a:r>
            <a:r>
              <a:rPr lang="en-US" dirty="0"/>
              <a:t> 	</a:t>
            </a:r>
            <a:r>
              <a:rPr lang="en-US" dirty="0" smtClean="0"/>
              <a:t>distribute &amp; put </a:t>
            </a:r>
            <a:r>
              <a:rPr lang="en-US" dirty="0"/>
              <a:t>in </a:t>
            </a:r>
            <a:r>
              <a:rPr lang="en-US" dirty="0" err="1" smtClean="0"/>
              <a:t>coeff</a:t>
            </a:r>
            <a:r>
              <a:rPr lang="en-US" dirty="0" smtClean="0"/>
              <a:t>. 1</a:t>
            </a:r>
            <a:endParaRPr lang="en-US" dirty="0"/>
          </a:p>
          <a:p>
            <a:pPr lvl="1"/>
            <a:r>
              <a:rPr lang="en-US" dirty="0"/>
              <a:t>	 1e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 + 0</a:t>
            </a:r>
            <a:r>
              <a:rPr lang="en-US" dirty="0"/>
              <a:t>	 </a:t>
            </a:r>
            <a:r>
              <a:rPr lang="en-US" dirty="0" smtClean="0"/>
              <a:t>       =  </a:t>
            </a:r>
            <a:r>
              <a:rPr lang="en-US" dirty="0"/>
              <a:t>e </a:t>
            </a:r>
            <a:r>
              <a:rPr lang="en-US" baseline="30000" dirty="0"/>
              <a:t>2x</a:t>
            </a:r>
            <a:r>
              <a:rPr lang="en-US" dirty="0"/>
              <a:t> 	</a:t>
            </a:r>
            <a:r>
              <a:rPr lang="en-US" dirty="0" smtClean="0"/>
              <a:t>combine </a:t>
            </a:r>
            <a:r>
              <a:rPr lang="en-US" dirty="0"/>
              <a:t>like </a:t>
            </a:r>
            <a:r>
              <a:rPr lang="en-US" dirty="0" smtClean="0"/>
              <a:t>terms</a:t>
            </a:r>
          </a:p>
          <a:p>
            <a:pPr marL="301943" lvl="1" indent="0">
              <a:buNone/>
            </a:pPr>
            <a:endParaRPr lang="en-US" dirty="0" smtClean="0"/>
          </a:p>
          <a:p>
            <a:r>
              <a:rPr lang="en-US" dirty="0" smtClean="0"/>
              <a:t>On a given interval, a solution of a differential equation from which all solutions on that interval can be derived by substituting values for arbitrary constants is called a </a:t>
            </a:r>
            <a:r>
              <a:rPr lang="en-US" dirty="0" smtClean="0">
                <a:solidFill>
                  <a:srgbClr val="FF0000"/>
                </a:solidFill>
              </a:rPr>
              <a:t>general solution of the equation on the interval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Solutions </a:t>
            </a:r>
            <a:r>
              <a:rPr lang="en-US" dirty="0"/>
              <a:t>of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42604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2362200"/>
            <a:ext cx="7408333" cy="3450696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The graph of a solution of a differential equation is called an integral curve for the equation.</a:t>
            </a:r>
          </a:p>
          <a:p>
            <a:r>
              <a:rPr lang="en-US" sz="2200" dirty="0" smtClean="0"/>
              <a:t>It is often a family of integral curves corresponding to the different possible choices for C.</a:t>
            </a:r>
          </a:p>
          <a:p>
            <a:r>
              <a:rPr lang="en-US" sz="2200" dirty="0" smtClean="0"/>
              <a:t>Some integral curves for the example we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have been discussing: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 Curve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494" y="3581400"/>
            <a:ext cx="3173506" cy="331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5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Initial-Value Problems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an applied problem leads to a differential equation (examples to follow), there are usually conditions in the problem that determine specific values for the arbitrary constants.</a:t>
            </a:r>
          </a:p>
          <a:p>
            <a:r>
              <a:rPr lang="en-US" dirty="0" smtClean="0"/>
              <a:t>As a rule of thumb, it requires </a:t>
            </a:r>
            <a:r>
              <a:rPr lang="en-US" dirty="0" smtClean="0">
                <a:solidFill>
                  <a:srgbClr val="FF0000"/>
                </a:solidFill>
              </a:rPr>
              <a:t>one condition for each constant to be able to solve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a first order equations, the </a:t>
            </a:r>
            <a:r>
              <a:rPr lang="en-US" dirty="0" smtClean="0">
                <a:solidFill>
                  <a:srgbClr val="FF0000"/>
                </a:solidFill>
              </a:rPr>
              <a:t>initial condition </a:t>
            </a:r>
            <a:r>
              <a:rPr lang="en-US" dirty="0" smtClean="0"/>
              <a:t>is often given y(x</a:t>
            </a:r>
            <a:r>
              <a:rPr lang="en-US" baseline="-25000" dirty="0" smtClean="0"/>
              <a:t>0</a:t>
            </a:r>
            <a:r>
              <a:rPr lang="en-US" dirty="0" smtClean="0"/>
              <a:t>) = y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is called solving a </a:t>
            </a:r>
            <a:r>
              <a:rPr lang="en-US" dirty="0" smtClean="0">
                <a:solidFill>
                  <a:srgbClr val="FF0000"/>
                </a:solidFill>
              </a:rPr>
              <a:t>first-order initial-value problem </a:t>
            </a:r>
            <a:r>
              <a:rPr lang="en-US" dirty="0" smtClean="0"/>
              <a:t>and it forces the solution to be the integral curve which passes through the </a:t>
            </a:r>
            <a:r>
              <a:rPr lang="en-US" dirty="0" smtClean="0">
                <a:solidFill>
                  <a:srgbClr val="FF0000"/>
                </a:solidFill>
              </a:rPr>
              <a:t>point (x</a:t>
            </a:r>
            <a:r>
              <a:rPr lang="en-US" baseline="-25000" dirty="0" smtClean="0">
                <a:solidFill>
                  <a:srgbClr val="FF0000"/>
                </a:solidFill>
              </a:rPr>
              <a:t>0,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baseline="-25000" dirty="0" smtClean="0">
                <a:solidFill>
                  <a:srgbClr val="FF0000"/>
                </a:solidFill>
              </a:rPr>
              <a:t>0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0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the solution to the differential equation we were using earlier </a:t>
            </a:r>
            <a:r>
              <a:rPr lang="en-US" dirty="0" err="1" smtClean="0"/>
              <a:t>dy</a:t>
            </a:r>
            <a:r>
              <a:rPr lang="en-US" dirty="0" smtClean="0"/>
              <a:t>/dx – y </a:t>
            </a:r>
            <a:r>
              <a:rPr lang="en-US" dirty="0"/>
              <a:t>= 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which has an initial value of 3 (means y(0) = 3 and point is (</a:t>
            </a:r>
            <a:r>
              <a:rPr lang="en-US" dirty="0" smtClean="0">
                <a:solidFill>
                  <a:srgbClr val="FF0000"/>
                </a:solidFill>
              </a:rPr>
              <a:t>0,3</a:t>
            </a:r>
            <a:r>
              <a:rPr lang="en-US" dirty="0" smtClean="0"/>
              <a:t>)).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y =  e </a:t>
            </a:r>
            <a:r>
              <a:rPr lang="en-US" baseline="30000" dirty="0">
                <a:solidFill>
                  <a:schemeClr val="accent1"/>
                </a:solidFill>
              </a:rPr>
              <a:t>2x</a:t>
            </a:r>
            <a:r>
              <a:rPr lang="en-US" dirty="0">
                <a:solidFill>
                  <a:schemeClr val="accent1"/>
                </a:solidFill>
              </a:rPr>
              <a:t> +Ce </a:t>
            </a:r>
            <a:r>
              <a:rPr lang="en-US" baseline="30000" dirty="0">
                <a:solidFill>
                  <a:schemeClr val="accent1"/>
                </a:solidFill>
              </a:rPr>
              <a:t>x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		</a:t>
            </a:r>
            <a:r>
              <a:rPr lang="en-US" dirty="0" smtClean="0"/>
              <a:t>general solution from slide #6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  <a:r>
              <a:rPr lang="en-US" dirty="0"/>
              <a:t>=  e </a:t>
            </a:r>
            <a:r>
              <a:rPr lang="en-US" baseline="30000" dirty="0" smtClean="0"/>
              <a:t>2(</a:t>
            </a:r>
            <a:r>
              <a:rPr lang="en-US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)</a:t>
            </a:r>
            <a:r>
              <a:rPr lang="en-US" dirty="0" smtClean="0"/>
              <a:t> </a:t>
            </a:r>
            <a:r>
              <a:rPr lang="en-US" dirty="0"/>
              <a:t>+Ce </a:t>
            </a:r>
            <a:r>
              <a:rPr lang="en-US" baseline="30000" dirty="0" smtClean="0"/>
              <a:t>(</a:t>
            </a:r>
            <a:r>
              <a:rPr lang="en-US" baseline="30000" dirty="0">
                <a:solidFill>
                  <a:srgbClr val="FF0000"/>
                </a:solidFill>
              </a:rPr>
              <a:t>0</a:t>
            </a:r>
            <a:r>
              <a:rPr lang="en-US" baseline="30000" dirty="0"/>
              <a:t>)</a:t>
            </a:r>
            <a:r>
              <a:rPr lang="en-US" dirty="0" smtClean="0"/>
              <a:t> </a:t>
            </a:r>
            <a:r>
              <a:rPr lang="en-US" dirty="0"/>
              <a:t>		</a:t>
            </a:r>
            <a:r>
              <a:rPr lang="en-US" dirty="0" smtClean="0"/>
              <a:t>substitution (0,3)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=  e </a:t>
            </a:r>
            <a:r>
              <a:rPr lang="en-US" baseline="30000" dirty="0" smtClean="0"/>
              <a:t>0</a:t>
            </a:r>
            <a:r>
              <a:rPr lang="en-US" dirty="0" smtClean="0"/>
              <a:t>+Ce </a:t>
            </a:r>
            <a:r>
              <a:rPr lang="en-US" baseline="30000" dirty="0" smtClean="0"/>
              <a:t>0</a:t>
            </a:r>
            <a:r>
              <a:rPr lang="en-US" dirty="0"/>
              <a:t>		</a:t>
            </a:r>
            <a:r>
              <a:rPr lang="en-US" dirty="0" smtClean="0"/>
              <a:t>multiply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=  </a:t>
            </a:r>
            <a:r>
              <a:rPr lang="en-US" dirty="0" smtClean="0"/>
              <a:t>1+C*1</a:t>
            </a:r>
            <a:r>
              <a:rPr lang="en-US" dirty="0"/>
              <a:t>			</a:t>
            </a:r>
            <a:r>
              <a:rPr lang="en-US" dirty="0" smtClean="0"/>
              <a:t>n </a:t>
            </a:r>
            <a:r>
              <a:rPr lang="en-US" baseline="30000" dirty="0" smtClean="0"/>
              <a:t>0</a:t>
            </a:r>
            <a:r>
              <a:rPr lang="en-US" dirty="0" smtClean="0"/>
              <a:t> = 1, NOTE: 0 </a:t>
            </a:r>
            <a:r>
              <a:rPr lang="en-US" baseline="30000" dirty="0" smtClean="0"/>
              <a:t>0</a:t>
            </a:r>
            <a:r>
              <a:rPr lang="en-US" dirty="0" smtClean="0"/>
              <a:t> is undefined</a:t>
            </a:r>
          </a:p>
          <a:p>
            <a:pPr lvl="1"/>
            <a:r>
              <a:rPr lang="en-US" dirty="0" smtClean="0"/>
              <a:t>2 = C			solve for C</a:t>
            </a:r>
          </a:p>
          <a:p>
            <a:pPr lvl="1"/>
            <a:r>
              <a:rPr lang="en-US" dirty="0"/>
              <a:t>y =  e </a:t>
            </a:r>
            <a:r>
              <a:rPr lang="en-US" baseline="30000" dirty="0"/>
              <a:t>2x</a:t>
            </a:r>
            <a:r>
              <a:rPr lang="en-US" dirty="0"/>
              <a:t> </a:t>
            </a:r>
            <a:r>
              <a:rPr lang="en-US" dirty="0" smtClean="0"/>
              <a:t>+2e </a:t>
            </a:r>
            <a:r>
              <a:rPr lang="en-US" baseline="30000" dirty="0" smtClean="0"/>
              <a:t>x	</a:t>
            </a:r>
            <a:r>
              <a:rPr lang="en-US" dirty="0"/>
              <a:t>	</a:t>
            </a:r>
            <a:r>
              <a:rPr lang="en-US" dirty="0" smtClean="0"/>
              <a:t>specific solution through (0,3)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a First-Order Initial-Value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4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172</TotalTime>
  <Words>1392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Section 8.1</vt:lpstr>
      <vt:lpstr>All graphics are attributed to:</vt:lpstr>
      <vt:lpstr>Introduction</vt:lpstr>
      <vt:lpstr>Terminology</vt:lpstr>
      <vt:lpstr>Solutions of Differential Equations</vt:lpstr>
      <vt:lpstr>General Solutions of Differential Equations</vt:lpstr>
      <vt:lpstr>Integral Curve</vt:lpstr>
      <vt:lpstr>Initial-Value Problems</vt:lpstr>
      <vt:lpstr>Example of a First-Order Initial-Value Problem</vt:lpstr>
      <vt:lpstr>Applications</vt:lpstr>
      <vt:lpstr>Uninhibited Population Growth</vt:lpstr>
      <vt:lpstr>Inhibited Population Growth;  Logistic Models</vt:lpstr>
      <vt:lpstr>Population Growth;  Logistic Model Mathematically</vt:lpstr>
      <vt:lpstr>Pharmacology</vt:lpstr>
      <vt:lpstr>Spread of Disease</vt:lpstr>
      <vt:lpstr>Newton’s Law of Cooling</vt:lpstr>
      <vt:lpstr>Vibrations of Springs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8.1</dc:title>
  <dc:creator>Lewis, Deborah</dc:creator>
  <cp:lastModifiedBy>Lewis, Deborah</cp:lastModifiedBy>
  <cp:revision>18</cp:revision>
  <dcterms:created xsi:type="dcterms:W3CDTF">2014-07-10T18:02:09Z</dcterms:created>
  <dcterms:modified xsi:type="dcterms:W3CDTF">2014-07-14T18:40:51Z</dcterms:modified>
</cp:coreProperties>
</file>